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12/5/2019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12/5/2019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F0A3-9913-455E-AF99-E564E95E143B}"/>
              </a:ext>
            </a:extLst>
          </p:cNvPr>
          <p:cNvSpPr>
            <a:spLocks noGrp="1"/>
          </p:cNvSpPr>
          <p:nvPr>
            <p:ph type="ctrTitle"/>
          </p:nvPr>
        </p:nvSpPr>
        <p:spPr/>
        <p:txBody>
          <a:bodyPr/>
          <a:lstStyle/>
          <a:p>
            <a:r>
              <a:rPr lang="en-US" dirty="0"/>
              <a:t>Recommendation systems</a:t>
            </a:r>
          </a:p>
        </p:txBody>
      </p:sp>
      <p:sp>
        <p:nvSpPr>
          <p:cNvPr id="3" name="Subtitle 2">
            <a:extLst>
              <a:ext uri="{FF2B5EF4-FFF2-40B4-BE49-F238E27FC236}">
                <a16:creationId xmlns:a16="http://schemas.microsoft.com/office/drawing/2014/main" id="{97DE9F57-F503-4E64-90FA-2BB2D0618E8D}"/>
              </a:ext>
            </a:extLst>
          </p:cNvPr>
          <p:cNvSpPr>
            <a:spLocks noGrp="1"/>
          </p:cNvSpPr>
          <p:nvPr>
            <p:ph type="subTitle" idx="1"/>
          </p:nvPr>
        </p:nvSpPr>
        <p:spPr/>
        <p:txBody>
          <a:bodyPr/>
          <a:lstStyle/>
          <a:p>
            <a:r>
              <a:rPr lang="en-US" dirty="0"/>
              <a:t>-By Vamsi Krishna Kodavati</a:t>
            </a:r>
          </a:p>
        </p:txBody>
      </p:sp>
    </p:spTree>
    <p:extLst>
      <p:ext uri="{BB962C8B-B14F-4D97-AF65-F5344CB8AC3E}">
        <p14:creationId xmlns:p14="http://schemas.microsoft.com/office/powerpoint/2010/main" val="10790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6C5E-0358-4CBD-AD03-06CCFEC8C385}"/>
              </a:ext>
            </a:extLst>
          </p:cNvPr>
          <p:cNvSpPr>
            <a:spLocks noGrp="1"/>
          </p:cNvSpPr>
          <p:nvPr>
            <p:ph type="title"/>
          </p:nvPr>
        </p:nvSpPr>
        <p:spPr>
          <a:xfrm>
            <a:off x="680321" y="753228"/>
            <a:ext cx="9613861" cy="1080938"/>
          </a:xfrm>
        </p:spPr>
        <p:txBody>
          <a:bodyPr>
            <a:normAutofit/>
          </a:bodyPr>
          <a:lstStyle/>
          <a:p>
            <a:r>
              <a:rPr lang="en-US" dirty="0"/>
              <a:t>Collaborative filtering</a:t>
            </a:r>
          </a:p>
        </p:txBody>
      </p:sp>
      <p:sp>
        <p:nvSpPr>
          <p:cNvPr id="3" name="Content Placeholder 2">
            <a:extLst>
              <a:ext uri="{FF2B5EF4-FFF2-40B4-BE49-F238E27FC236}">
                <a16:creationId xmlns:a16="http://schemas.microsoft.com/office/drawing/2014/main" id="{CD9BBB47-0227-4598-AFCA-61DFEFEA2AC0}"/>
              </a:ext>
            </a:extLst>
          </p:cNvPr>
          <p:cNvSpPr>
            <a:spLocks noGrp="1"/>
          </p:cNvSpPr>
          <p:nvPr>
            <p:ph idx="1"/>
          </p:nvPr>
        </p:nvSpPr>
        <p:spPr>
          <a:xfrm>
            <a:off x="680322" y="2336873"/>
            <a:ext cx="4867038" cy="3599316"/>
          </a:xfrm>
        </p:spPr>
        <p:txBody>
          <a:bodyPr>
            <a:normAutofit/>
          </a:bodyPr>
          <a:lstStyle/>
          <a:p>
            <a:r>
              <a:rPr lang="en-US" sz="1800" dirty="0"/>
              <a:t>Consider user x</a:t>
            </a:r>
          </a:p>
          <a:p>
            <a:r>
              <a:rPr lang="en-US" sz="1800" dirty="0"/>
              <a:t>Find set N of other users whose ratings are “</a:t>
            </a:r>
            <a:r>
              <a:rPr lang="en-US" sz="1800" dirty="0" err="1"/>
              <a:t>Silmilar</a:t>
            </a:r>
            <a:r>
              <a:rPr lang="en-US" sz="1800" dirty="0"/>
              <a:t>” to X’s ratings</a:t>
            </a:r>
          </a:p>
          <a:p>
            <a:r>
              <a:rPr lang="en-US" sz="1800" dirty="0"/>
              <a:t>Estimate x’s ratings based on ratings of users in N</a:t>
            </a:r>
          </a:p>
        </p:txBody>
      </p:sp>
      <p:pic>
        <p:nvPicPr>
          <p:cNvPr id="5" name="Picture 4">
            <a:extLst>
              <a:ext uri="{FF2B5EF4-FFF2-40B4-BE49-F238E27FC236}">
                <a16:creationId xmlns:a16="http://schemas.microsoft.com/office/drawing/2014/main" id="{F5981F26-3057-401B-9F17-04251AEE9BE3}"/>
              </a:ext>
            </a:extLst>
          </p:cNvPr>
          <p:cNvPicPr>
            <a:picLocks noChangeAspect="1"/>
          </p:cNvPicPr>
          <p:nvPr/>
        </p:nvPicPr>
        <p:blipFill rotWithShape="1">
          <a:blip r:embed="rId2"/>
          <a:srcRect l="47721" t="18260" r="1441" b="19779"/>
          <a:stretch/>
        </p:blipFill>
        <p:spPr>
          <a:xfrm>
            <a:off x="6096000" y="2467751"/>
            <a:ext cx="5841999" cy="333756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159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3372-242D-4475-9BF4-28D27E03BB65}"/>
              </a:ext>
            </a:extLst>
          </p:cNvPr>
          <p:cNvSpPr>
            <a:spLocks noGrp="1"/>
          </p:cNvSpPr>
          <p:nvPr>
            <p:ph type="title"/>
          </p:nvPr>
        </p:nvSpPr>
        <p:spPr/>
        <p:txBody>
          <a:bodyPr/>
          <a:lstStyle/>
          <a:p>
            <a:r>
              <a:rPr lang="en-US" dirty="0"/>
              <a:t>Similarity calculation</a:t>
            </a:r>
          </a:p>
        </p:txBody>
      </p:sp>
      <p:pic>
        <p:nvPicPr>
          <p:cNvPr id="4" name="Content Placeholder 3">
            <a:extLst>
              <a:ext uri="{FF2B5EF4-FFF2-40B4-BE49-F238E27FC236}">
                <a16:creationId xmlns:a16="http://schemas.microsoft.com/office/drawing/2014/main" id="{703F8D06-D61A-4806-9E0D-E700C8933533}"/>
              </a:ext>
            </a:extLst>
          </p:cNvPr>
          <p:cNvPicPr>
            <a:picLocks noGrp="1" noChangeAspect="1"/>
          </p:cNvPicPr>
          <p:nvPr>
            <p:ph idx="1"/>
          </p:nvPr>
        </p:nvPicPr>
        <p:blipFill rotWithShape="1">
          <a:blip r:embed="rId2"/>
          <a:srcRect l="7805" r="22250" b="9661"/>
          <a:stretch/>
        </p:blipFill>
        <p:spPr>
          <a:xfrm>
            <a:off x="1520190" y="2231390"/>
            <a:ext cx="8629650" cy="4112259"/>
          </a:xfrm>
          <a:prstGeom prst="rect">
            <a:avLst/>
          </a:prstGeom>
        </p:spPr>
      </p:pic>
    </p:spTree>
    <p:extLst>
      <p:ext uri="{BB962C8B-B14F-4D97-AF65-F5344CB8AC3E}">
        <p14:creationId xmlns:p14="http://schemas.microsoft.com/office/powerpoint/2010/main" val="5556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6242-F9C2-4F0F-91FF-8B079ADEDAC0}"/>
              </a:ext>
            </a:extLst>
          </p:cNvPr>
          <p:cNvSpPr>
            <a:spLocks noGrp="1"/>
          </p:cNvSpPr>
          <p:nvPr>
            <p:ph type="title"/>
          </p:nvPr>
        </p:nvSpPr>
        <p:spPr>
          <a:xfrm>
            <a:off x="680321" y="753228"/>
            <a:ext cx="9613861" cy="1080938"/>
          </a:xfrm>
        </p:spPr>
        <p:txBody>
          <a:bodyPr>
            <a:normAutofit/>
          </a:bodyPr>
          <a:lstStyle/>
          <a:p>
            <a:r>
              <a:rPr lang="en-US" dirty="0"/>
              <a:t>Option 1: </a:t>
            </a:r>
            <a:r>
              <a:rPr lang="en-US" dirty="0" err="1"/>
              <a:t>Jacard</a:t>
            </a:r>
            <a:r>
              <a:rPr lang="en-US" dirty="0"/>
              <a:t> similarity </a:t>
            </a:r>
          </a:p>
        </p:txBody>
      </p:sp>
      <p:sp>
        <p:nvSpPr>
          <p:cNvPr id="8" name="Content Placeholder 7">
            <a:extLst>
              <a:ext uri="{FF2B5EF4-FFF2-40B4-BE49-F238E27FC236}">
                <a16:creationId xmlns:a16="http://schemas.microsoft.com/office/drawing/2014/main" id="{05B4177E-E362-456B-A355-935D6CEBEB58}"/>
              </a:ext>
            </a:extLst>
          </p:cNvPr>
          <p:cNvSpPr>
            <a:spLocks noGrp="1"/>
          </p:cNvSpPr>
          <p:nvPr>
            <p:ph idx="1"/>
          </p:nvPr>
        </p:nvSpPr>
        <p:spPr>
          <a:xfrm>
            <a:off x="680322" y="2336873"/>
            <a:ext cx="3489341" cy="3599316"/>
          </a:xfrm>
        </p:spPr>
        <p:txBody>
          <a:bodyPr>
            <a:normAutofit/>
          </a:bodyPr>
          <a:lstStyle/>
          <a:p>
            <a:r>
              <a:rPr lang="en-US" sz="1800" dirty="0" err="1"/>
              <a:t>Igrones</a:t>
            </a:r>
            <a:r>
              <a:rPr lang="en-US" sz="1800" dirty="0"/>
              <a:t> rating and missing values</a:t>
            </a:r>
          </a:p>
        </p:txBody>
      </p:sp>
      <p:pic>
        <p:nvPicPr>
          <p:cNvPr id="4" name="Content Placeholder 3">
            <a:extLst>
              <a:ext uri="{FF2B5EF4-FFF2-40B4-BE49-F238E27FC236}">
                <a16:creationId xmlns:a16="http://schemas.microsoft.com/office/drawing/2014/main" id="{8D530A4C-6435-4745-904C-68DE44313F11}"/>
              </a:ext>
            </a:extLst>
          </p:cNvPr>
          <p:cNvPicPr>
            <a:picLocks noChangeAspect="1"/>
          </p:cNvPicPr>
          <p:nvPr/>
        </p:nvPicPr>
        <p:blipFill rotWithShape="1">
          <a:blip r:embed="rId2"/>
          <a:srcRect t="16145" r="20727" b="20774"/>
          <a:stretch/>
        </p:blipFill>
        <p:spPr>
          <a:xfrm>
            <a:off x="4654295" y="2874008"/>
            <a:ext cx="5639886" cy="252444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488960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8163-6056-4518-B52F-13713F4AE42D}"/>
              </a:ext>
            </a:extLst>
          </p:cNvPr>
          <p:cNvSpPr>
            <a:spLocks noGrp="1"/>
          </p:cNvSpPr>
          <p:nvPr>
            <p:ph type="title"/>
          </p:nvPr>
        </p:nvSpPr>
        <p:spPr>
          <a:xfrm>
            <a:off x="680321" y="753228"/>
            <a:ext cx="9613861" cy="1080938"/>
          </a:xfrm>
        </p:spPr>
        <p:txBody>
          <a:bodyPr>
            <a:normAutofit/>
          </a:bodyPr>
          <a:lstStyle/>
          <a:p>
            <a:r>
              <a:rPr lang="en-US" dirty="0"/>
              <a:t>Option 2:Cosine similarity</a:t>
            </a:r>
          </a:p>
        </p:txBody>
      </p:sp>
      <p:sp>
        <p:nvSpPr>
          <p:cNvPr id="8" name="Content Placeholder 7">
            <a:extLst>
              <a:ext uri="{FF2B5EF4-FFF2-40B4-BE49-F238E27FC236}">
                <a16:creationId xmlns:a16="http://schemas.microsoft.com/office/drawing/2014/main" id="{FB8D7DA9-C46A-495A-895A-3DCC6D936981}"/>
              </a:ext>
            </a:extLst>
          </p:cNvPr>
          <p:cNvSpPr>
            <a:spLocks noGrp="1"/>
          </p:cNvSpPr>
          <p:nvPr>
            <p:ph idx="1"/>
          </p:nvPr>
        </p:nvSpPr>
        <p:spPr>
          <a:xfrm>
            <a:off x="680322" y="2336873"/>
            <a:ext cx="3489341" cy="3599316"/>
          </a:xfrm>
        </p:spPr>
        <p:txBody>
          <a:bodyPr>
            <a:normAutofit/>
          </a:bodyPr>
          <a:lstStyle/>
          <a:p>
            <a:r>
              <a:rPr lang="en-US" sz="2000" dirty="0"/>
              <a:t>Treats missing values as negative</a:t>
            </a:r>
          </a:p>
        </p:txBody>
      </p:sp>
      <p:pic>
        <p:nvPicPr>
          <p:cNvPr id="4" name="Content Placeholder 3">
            <a:extLst>
              <a:ext uri="{FF2B5EF4-FFF2-40B4-BE49-F238E27FC236}">
                <a16:creationId xmlns:a16="http://schemas.microsoft.com/office/drawing/2014/main" id="{B28D0D3D-5D81-4A7A-B9C1-1E0DC93273EF}"/>
              </a:ext>
            </a:extLst>
          </p:cNvPr>
          <p:cNvPicPr>
            <a:picLocks noChangeAspect="1"/>
          </p:cNvPicPr>
          <p:nvPr/>
        </p:nvPicPr>
        <p:blipFill rotWithShape="1">
          <a:blip r:embed="rId2"/>
          <a:srcRect t="16374" r="18939" b="4226"/>
          <a:stretch/>
        </p:blipFill>
        <p:spPr>
          <a:xfrm>
            <a:off x="4985764" y="2582816"/>
            <a:ext cx="6525913" cy="310742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55215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5309-BB34-4104-B5D7-EC7B1C29D779}"/>
              </a:ext>
            </a:extLst>
          </p:cNvPr>
          <p:cNvSpPr>
            <a:spLocks noGrp="1"/>
          </p:cNvSpPr>
          <p:nvPr>
            <p:ph type="title"/>
          </p:nvPr>
        </p:nvSpPr>
        <p:spPr>
          <a:xfrm>
            <a:off x="680321" y="753228"/>
            <a:ext cx="9613861" cy="1080938"/>
          </a:xfrm>
        </p:spPr>
        <p:txBody>
          <a:bodyPr>
            <a:normAutofit/>
          </a:bodyPr>
          <a:lstStyle/>
          <a:p>
            <a:r>
              <a:rPr lang="en-US" dirty="0"/>
              <a:t>Option 3: centered cosine similarity</a:t>
            </a:r>
          </a:p>
        </p:txBody>
      </p:sp>
      <p:sp>
        <p:nvSpPr>
          <p:cNvPr id="8" name="Content Placeholder 7">
            <a:extLst>
              <a:ext uri="{FF2B5EF4-FFF2-40B4-BE49-F238E27FC236}">
                <a16:creationId xmlns:a16="http://schemas.microsoft.com/office/drawing/2014/main" id="{4D188373-F243-4392-95E6-996E918FBF80}"/>
              </a:ext>
            </a:extLst>
          </p:cNvPr>
          <p:cNvSpPr>
            <a:spLocks noGrp="1"/>
          </p:cNvSpPr>
          <p:nvPr>
            <p:ph idx="1"/>
          </p:nvPr>
        </p:nvSpPr>
        <p:spPr>
          <a:xfrm>
            <a:off x="680322" y="2336873"/>
            <a:ext cx="4520328" cy="3599316"/>
          </a:xfrm>
        </p:spPr>
        <p:txBody>
          <a:bodyPr>
            <a:normAutofit/>
          </a:bodyPr>
          <a:lstStyle/>
          <a:p>
            <a:r>
              <a:rPr lang="en-US" sz="1800" dirty="0"/>
              <a:t>Also called as Pearson correlation </a:t>
            </a:r>
          </a:p>
          <a:p>
            <a:r>
              <a:rPr lang="en-US" sz="1800" dirty="0"/>
              <a:t>Captures intuition better</a:t>
            </a:r>
          </a:p>
          <a:p>
            <a:pPr marL="0" indent="0">
              <a:buNone/>
            </a:pPr>
            <a:r>
              <a:rPr lang="en-US" sz="1800" dirty="0"/>
              <a:t>   a) </a:t>
            </a:r>
            <a:r>
              <a:rPr lang="en-US" sz="1800" dirty="0" err="1"/>
              <a:t>Missising</a:t>
            </a:r>
            <a:r>
              <a:rPr lang="en-US" sz="1800" dirty="0"/>
              <a:t> values treated as “average”</a:t>
            </a:r>
          </a:p>
          <a:p>
            <a:pPr marL="0" indent="0">
              <a:buNone/>
            </a:pPr>
            <a:r>
              <a:rPr lang="en-US" sz="1800" dirty="0"/>
              <a:t>   b) Handles “tough raters” and “easy     	raters”</a:t>
            </a:r>
          </a:p>
        </p:txBody>
      </p:sp>
      <p:pic>
        <p:nvPicPr>
          <p:cNvPr id="4" name="Content Placeholder 3">
            <a:extLst>
              <a:ext uri="{FF2B5EF4-FFF2-40B4-BE49-F238E27FC236}">
                <a16:creationId xmlns:a16="http://schemas.microsoft.com/office/drawing/2014/main" id="{350910EE-F1EE-4257-95C2-13896B7280D3}"/>
              </a:ext>
            </a:extLst>
          </p:cNvPr>
          <p:cNvPicPr>
            <a:picLocks noChangeAspect="1"/>
          </p:cNvPicPr>
          <p:nvPr/>
        </p:nvPicPr>
        <p:blipFill rotWithShape="1">
          <a:blip r:embed="rId2"/>
          <a:srcRect r="18404" b="3273"/>
          <a:stretch/>
        </p:blipFill>
        <p:spPr>
          <a:xfrm>
            <a:off x="5865874" y="2550313"/>
            <a:ext cx="6148723" cy="3172435"/>
          </a:xfrm>
          <a:prstGeom prst="rect">
            <a:avLst/>
          </a:prstGeom>
          <a:ln>
            <a:noFill/>
          </a:ln>
          <a:effectLst>
            <a:outerShdw blurRad="76200" dist="63500" dir="5040000" algn="tl" rotWithShape="0">
              <a:srgbClr val="000000">
                <a:alpha val="41000"/>
              </a:srgbClr>
            </a:outerShdw>
          </a:effectLst>
        </p:spPr>
      </p:pic>
      <p:pic>
        <p:nvPicPr>
          <p:cNvPr id="7" name="Picture 6">
            <a:extLst>
              <a:ext uri="{FF2B5EF4-FFF2-40B4-BE49-F238E27FC236}">
                <a16:creationId xmlns:a16="http://schemas.microsoft.com/office/drawing/2014/main" id="{4EFDBCF1-D499-43E9-9C42-9E10575F6BB6}"/>
              </a:ext>
            </a:extLst>
          </p:cNvPr>
          <p:cNvPicPr>
            <a:picLocks noChangeAspect="1"/>
          </p:cNvPicPr>
          <p:nvPr/>
        </p:nvPicPr>
        <p:blipFill rotWithShape="1">
          <a:blip r:embed="rId3"/>
          <a:srcRect l="17113" t="50184" r="30266" b="38598"/>
          <a:stretch/>
        </p:blipFill>
        <p:spPr>
          <a:xfrm>
            <a:off x="128706" y="4686650"/>
            <a:ext cx="5623560" cy="674370"/>
          </a:xfrm>
          <a:prstGeom prst="rect">
            <a:avLst/>
          </a:prstGeom>
        </p:spPr>
      </p:pic>
    </p:spTree>
    <p:extLst>
      <p:ext uri="{BB962C8B-B14F-4D97-AF65-F5344CB8AC3E}">
        <p14:creationId xmlns:p14="http://schemas.microsoft.com/office/powerpoint/2010/main" val="320561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3948-1A62-4364-BDD1-19472C34269B}"/>
              </a:ext>
            </a:extLst>
          </p:cNvPr>
          <p:cNvSpPr>
            <a:spLocks noGrp="1"/>
          </p:cNvSpPr>
          <p:nvPr>
            <p:ph type="title"/>
          </p:nvPr>
        </p:nvSpPr>
        <p:spPr>
          <a:xfrm>
            <a:off x="680321" y="1000323"/>
            <a:ext cx="9613861" cy="1080938"/>
          </a:xfrm>
        </p:spPr>
        <p:txBody>
          <a:bodyPr/>
          <a:lstStyle/>
          <a:p>
            <a:r>
              <a:rPr lang="en-US" dirty="0"/>
              <a:t>Rating Predictions</a:t>
            </a:r>
            <a:br>
              <a:rPr lang="en-US" dirty="0"/>
            </a:br>
            <a:endParaRPr lang="en-US" dirty="0"/>
          </a:p>
        </p:txBody>
      </p:sp>
      <p:sp>
        <p:nvSpPr>
          <p:cNvPr id="3" name="Content Placeholder 2">
            <a:extLst>
              <a:ext uri="{FF2B5EF4-FFF2-40B4-BE49-F238E27FC236}">
                <a16:creationId xmlns:a16="http://schemas.microsoft.com/office/drawing/2014/main" id="{A3B73F38-4F7A-41DF-807E-CA830A293263}"/>
              </a:ext>
            </a:extLst>
          </p:cNvPr>
          <p:cNvSpPr>
            <a:spLocks noGrp="1"/>
          </p:cNvSpPr>
          <p:nvPr>
            <p:ph idx="1"/>
          </p:nvPr>
        </p:nvSpPr>
        <p:spPr/>
        <p:txBody>
          <a:bodyPr/>
          <a:lstStyle/>
          <a:p>
            <a:r>
              <a:rPr lang="en-US" dirty="0"/>
              <a:t>Let </a:t>
            </a:r>
            <a:r>
              <a:rPr lang="en-US" dirty="0" err="1"/>
              <a:t>rx</a:t>
            </a:r>
            <a:r>
              <a:rPr lang="en-US" dirty="0"/>
              <a:t> be the vector of users x’s </a:t>
            </a:r>
            <a:r>
              <a:rPr lang="en-US" dirty="0" err="1"/>
              <a:t>rqatings</a:t>
            </a:r>
            <a:endParaRPr lang="en-US" dirty="0"/>
          </a:p>
          <a:p>
            <a:r>
              <a:rPr lang="en-US" dirty="0"/>
              <a:t>Let N be the set of k users most similar to x who </a:t>
            </a:r>
            <a:r>
              <a:rPr lang="en-US" dirty="0" err="1"/>
              <a:t>jave</a:t>
            </a:r>
            <a:r>
              <a:rPr lang="en-US" dirty="0"/>
              <a:t> also rated  item </a:t>
            </a:r>
            <a:r>
              <a:rPr lang="en-US" dirty="0" err="1"/>
              <a:t>i</a:t>
            </a:r>
            <a:r>
              <a:rPr lang="en-US" dirty="0"/>
              <a:t>.</a:t>
            </a:r>
          </a:p>
          <a:p>
            <a:r>
              <a:rPr lang="en-US" dirty="0"/>
              <a:t>Prediction for user x and item I</a:t>
            </a:r>
          </a:p>
          <a:p>
            <a:r>
              <a:rPr lang="en-US" dirty="0"/>
              <a:t>Can use two options </a:t>
            </a:r>
          </a:p>
        </p:txBody>
      </p:sp>
      <p:pic>
        <p:nvPicPr>
          <p:cNvPr id="4" name="Picture 3">
            <a:extLst>
              <a:ext uri="{FF2B5EF4-FFF2-40B4-BE49-F238E27FC236}">
                <a16:creationId xmlns:a16="http://schemas.microsoft.com/office/drawing/2014/main" id="{CC072B16-8186-4DC1-9385-FFB915C45244}"/>
              </a:ext>
            </a:extLst>
          </p:cNvPr>
          <p:cNvPicPr>
            <a:picLocks noChangeAspect="1"/>
          </p:cNvPicPr>
          <p:nvPr/>
        </p:nvPicPr>
        <p:blipFill rotWithShape="1">
          <a:blip r:embed="rId2"/>
          <a:srcRect l="11869" t="50666" r="26560" b="21501"/>
          <a:stretch/>
        </p:blipFill>
        <p:spPr>
          <a:xfrm>
            <a:off x="2274570" y="4823460"/>
            <a:ext cx="6766560" cy="1908810"/>
          </a:xfrm>
          <a:prstGeom prst="rect">
            <a:avLst/>
          </a:prstGeom>
        </p:spPr>
      </p:pic>
    </p:spTree>
    <p:extLst>
      <p:ext uri="{BB962C8B-B14F-4D97-AF65-F5344CB8AC3E}">
        <p14:creationId xmlns:p14="http://schemas.microsoft.com/office/powerpoint/2010/main" val="407047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4FFF-645A-4865-BF8F-1D15975B5057}"/>
              </a:ext>
            </a:extLst>
          </p:cNvPr>
          <p:cNvSpPr>
            <a:spLocks noGrp="1"/>
          </p:cNvSpPr>
          <p:nvPr>
            <p:ph type="title"/>
          </p:nvPr>
        </p:nvSpPr>
        <p:spPr/>
        <p:txBody>
          <a:bodyPr/>
          <a:lstStyle/>
          <a:p>
            <a:r>
              <a:rPr lang="en-US" dirty="0"/>
              <a:t>Item-Item collaborative filtering</a:t>
            </a:r>
          </a:p>
        </p:txBody>
      </p:sp>
      <p:sp>
        <p:nvSpPr>
          <p:cNvPr id="3" name="Content Placeholder 2">
            <a:extLst>
              <a:ext uri="{FF2B5EF4-FFF2-40B4-BE49-F238E27FC236}">
                <a16:creationId xmlns:a16="http://schemas.microsoft.com/office/drawing/2014/main" id="{7740EB93-6EF7-4032-9939-3A38F7061929}"/>
              </a:ext>
            </a:extLst>
          </p:cNvPr>
          <p:cNvSpPr>
            <a:spLocks noGrp="1"/>
          </p:cNvSpPr>
          <p:nvPr>
            <p:ph idx="1"/>
          </p:nvPr>
        </p:nvSpPr>
        <p:spPr/>
        <p:txBody>
          <a:bodyPr/>
          <a:lstStyle/>
          <a:p>
            <a:r>
              <a:rPr lang="en-US" dirty="0"/>
              <a:t>So far, we used User-User collaborative filtering</a:t>
            </a:r>
          </a:p>
          <a:p>
            <a:r>
              <a:rPr lang="en-US" dirty="0"/>
              <a:t>Another View: Item-item</a:t>
            </a:r>
          </a:p>
          <a:p>
            <a:pPr marL="0" indent="0">
              <a:buNone/>
            </a:pPr>
            <a:r>
              <a:rPr lang="en-US" dirty="0"/>
              <a:t>  a)For item </a:t>
            </a:r>
            <a:r>
              <a:rPr lang="en-US" dirty="0" err="1"/>
              <a:t>i,find</a:t>
            </a:r>
            <a:r>
              <a:rPr lang="en-US" dirty="0"/>
              <a:t> the other similar items</a:t>
            </a:r>
          </a:p>
          <a:p>
            <a:pPr marL="0" indent="0">
              <a:buNone/>
            </a:pPr>
            <a:r>
              <a:rPr lang="en-US" dirty="0"/>
              <a:t>   b)Estimate rating for item </a:t>
            </a:r>
            <a:r>
              <a:rPr lang="en-US" dirty="0" err="1"/>
              <a:t>i</a:t>
            </a:r>
            <a:r>
              <a:rPr lang="en-US" dirty="0"/>
              <a:t> based on ratings for similar items</a:t>
            </a:r>
          </a:p>
          <a:p>
            <a:pPr marL="0" indent="0">
              <a:buNone/>
            </a:pPr>
            <a:r>
              <a:rPr lang="en-US" dirty="0"/>
              <a:t>   c) can use the same similarity metrics and </a:t>
            </a:r>
            <a:r>
              <a:rPr lang="en-US" dirty="0" err="1"/>
              <a:t>predction</a:t>
            </a:r>
            <a:r>
              <a:rPr lang="en-US" dirty="0"/>
              <a:t> functions in user-user model</a:t>
            </a:r>
          </a:p>
        </p:txBody>
      </p:sp>
      <p:pic>
        <p:nvPicPr>
          <p:cNvPr id="4" name="Picture 3">
            <a:extLst>
              <a:ext uri="{FF2B5EF4-FFF2-40B4-BE49-F238E27FC236}">
                <a16:creationId xmlns:a16="http://schemas.microsoft.com/office/drawing/2014/main" id="{B93A4D78-2DE9-432F-A6BE-99F1873000D7}"/>
              </a:ext>
            </a:extLst>
          </p:cNvPr>
          <p:cNvPicPr>
            <a:picLocks noChangeAspect="1"/>
          </p:cNvPicPr>
          <p:nvPr/>
        </p:nvPicPr>
        <p:blipFill rotWithShape="1">
          <a:blip r:embed="rId2"/>
          <a:srcRect l="11719" t="64000" r="18906" b="10983"/>
          <a:stretch/>
        </p:blipFill>
        <p:spPr>
          <a:xfrm>
            <a:off x="1577340" y="4972050"/>
            <a:ext cx="8458200" cy="1715652"/>
          </a:xfrm>
          <a:prstGeom prst="rect">
            <a:avLst/>
          </a:prstGeom>
        </p:spPr>
      </p:pic>
    </p:spTree>
    <p:extLst>
      <p:ext uri="{BB962C8B-B14F-4D97-AF65-F5344CB8AC3E}">
        <p14:creationId xmlns:p14="http://schemas.microsoft.com/office/powerpoint/2010/main" val="198641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3607-9F5A-4E92-8EE5-8DD8A638D119}"/>
              </a:ext>
            </a:extLst>
          </p:cNvPr>
          <p:cNvSpPr>
            <a:spLocks noGrp="1"/>
          </p:cNvSpPr>
          <p:nvPr>
            <p:ph type="title"/>
          </p:nvPr>
        </p:nvSpPr>
        <p:spPr>
          <a:xfrm>
            <a:off x="680321" y="753228"/>
            <a:ext cx="9613861" cy="1080938"/>
          </a:xfrm>
        </p:spPr>
        <p:txBody>
          <a:bodyPr/>
          <a:lstStyle/>
          <a:p>
            <a:r>
              <a:rPr lang="en-US" dirty="0"/>
              <a:t>Item-Item vs User-User</a:t>
            </a:r>
          </a:p>
        </p:txBody>
      </p:sp>
      <p:sp>
        <p:nvSpPr>
          <p:cNvPr id="3" name="Content Placeholder 2">
            <a:extLst>
              <a:ext uri="{FF2B5EF4-FFF2-40B4-BE49-F238E27FC236}">
                <a16:creationId xmlns:a16="http://schemas.microsoft.com/office/drawing/2014/main" id="{3AFC9A11-1084-4CBE-B827-F31419F70AA1}"/>
              </a:ext>
            </a:extLst>
          </p:cNvPr>
          <p:cNvSpPr>
            <a:spLocks noGrp="1"/>
          </p:cNvSpPr>
          <p:nvPr>
            <p:ph idx="1"/>
          </p:nvPr>
        </p:nvSpPr>
        <p:spPr/>
        <p:txBody>
          <a:bodyPr/>
          <a:lstStyle/>
          <a:p>
            <a:r>
              <a:rPr lang="en-US" dirty="0"/>
              <a:t>In practice item-item out preforms user-user in many cases</a:t>
            </a:r>
          </a:p>
          <a:p>
            <a:r>
              <a:rPr lang="en-US" dirty="0"/>
              <a:t>Items are simpler than users</a:t>
            </a:r>
          </a:p>
          <a:p>
            <a:pPr marL="0" indent="0">
              <a:buNone/>
            </a:pPr>
            <a:r>
              <a:rPr lang="en-US" dirty="0"/>
              <a:t>   1) Items belong to a small set of “genres”, users have varied tastes</a:t>
            </a:r>
          </a:p>
          <a:p>
            <a:pPr marL="0" indent="0">
              <a:buNone/>
            </a:pPr>
            <a:r>
              <a:rPr lang="en-US" dirty="0"/>
              <a:t>    2)Item similarity is more meaningful than User similarity</a:t>
            </a:r>
          </a:p>
        </p:txBody>
      </p:sp>
    </p:spTree>
    <p:extLst>
      <p:ext uri="{BB962C8B-B14F-4D97-AF65-F5344CB8AC3E}">
        <p14:creationId xmlns:p14="http://schemas.microsoft.com/office/powerpoint/2010/main" val="2836310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F686-8189-4801-9E83-56B10372B860}"/>
              </a:ext>
            </a:extLst>
          </p:cNvPr>
          <p:cNvSpPr>
            <a:spLocks noGrp="1"/>
          </p:cNvSpPr>
          <p:nvPr>
            <p:ph type="title"/>
          </p:nvPr>
        </p:nvSpPr>
        <p:spPr/>
        <p:txBody>
          <a:bodyPr/>
          <a:lstStyle/>
          <a:p>
            <a:r>
              <a:rPr lang="en-US" dirty="0"/>
              <a:t>Pros and cons of Collaborative filtering</a:t>
            </a:r>
          </a:p>
        </p:txBody>
      </p:sp>
      <p:sp>
        <p:nvSpPr>
          <p:cNvPr id="3" name="Content Placeholder 2">
            <a:extLst>
              <a:ext uri="{FF2B5EF4-FFF2-40B4-BE49-F238E27FC236}">
                <a16:creationId xmlns:a16="http://schemas.microsoft.com/office/drawing/2014/main" id="{1F825291-F2C9-4833-A80B-0C89A153BE5D}"/>
              </a:ext>
            </a:extLst>
          </p:cNvPr>
          <p:cNvSpPr>
            <a:spLocks noGrp="1"/>
          </p:cNvSpPr>
          <p:nvPr>
            <p:ph idx="1"/>
          </p:nvPr>
        </p:nvSpPr>
        <p:spPr/>
        <p:txBody>
          <a:bodyPr/>
          <a:lstStyle/>
          <a:p>
            <a:pPr marL="0" indent="0">
              <a:buNone/>
            </a:pPr>
            <a:r>
              <a:rPr lang="en-US" b="1" u="sng" dirty="0"/>
              <a:t>Advantages</a:t>
            </a:r>
            <a:r>
              <a:rPr lang="en-US" dirty="0"/>
              <a:t>:</a:t>
            </a:r>
          </a:p>
          <a:p>
            <a:r>
              <a:rPr lang="en-US" dirty="0"/>
              <a:t>No domain knowledge necessary</a:t>
            </a:r>
          </a:p>
          <a:p>
            <a:r>
              <a:rPr lang="en-US" dirty="0"/>
              <a:t>The model can help users discover new interests. </a:t>
            </a:r>
          </a:p>
          <a:p>
            <a:r>
              <a:rPr lang="en-US" dirty="0"/>
              <a:t>the system needs only the feedback matrix to train a matrix factorization model.</a:t>
            </a:r>
          </a:p>
          <a:p>
            <a:pPr marL="0" indent="0">
              <a:buNone/>
            </a:pPr>
            <a:r>
              <a:rPr lang="en-US" b="1" u="sng" dirty="0"/>
              <a:t>Disadvantages</a:t>
            </a:r>
            <a:r>
              <a:rPr lang="en-US" dirty="0"/>
              <a:t>:</a:t>
            </a:r>
          </a:p>
          <a:p>
            <a:r>
              <a:rPr lang="en-US" dirty="0"/>
              <a:t>Cannot handle fresh items</a:t>
            </a:r>
          </a:p>
          <a:p>
            <a:r>
              <a:rPr lang="en-US" dirty="0"/>
              <a:t>Hard to include side features for query/item</a:t>
            </a:r>
          </a:p>
        </p:txBody>
      </p:sp>
    </p:spTree>
    <p:extLst>
      <p:ext uri="{BB962C8B-B14F-4D97-AF65-F5344CB8AC3E}">
        <p14:creationId xmlns:p14="http://schemas.microsoft.com/office/powerpoint/2010/main" val="112628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1393-15E6-487E-9957-1E6DF3EB0F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0F1A777-CE80-4C59-BC1E-3B588E1F77C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3200" dirty="0"/>
              <a:t>Questions??</a:t>
            </a:r>
          </a:p>
          <a:p>
            <a:pPr marL="0" indent="0">
              <a:buNone/>
            </a:pPr>
            <a:endParaRPr lang="en-US" dirty="0"/>
          </a:p>
        </p:txBody>
      </p:sp>
    </p:spTree>
    <p:extLst>
      <p:ext uri="{BB962C8B-B14F-4D97-AF65-F5344CB8AC3E}">
        <p14:creationId xmlns:p14="http://schemas.microsoft.com/office/powerpoint/2010/main" val="105400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1965-236E-4A44-B9BF-53CEB984637F}"/>
              </a:ext>
            </a:extLst>
          </p:cNvPr>
          <p:cNvSpPr>
            <a:spLocks noGrp="1"/>
          </p:cNvSpPr>
          <p:nvPr>
            <p:ph type="title"/>
          </p:nvPr>
        </p:nvSpPr>
        <p:spPr>
          <a:xfrm>
            <a:off x="680321" y="753228"/>
            <a:ext cx="9613861" cy="1080938"/>
          </a:xfrm>
        </p:spPr>
        <p:txBody>
          <a:bodyPr>
            <a:normAutofit/>
          </a:bodyPr>
          <a:lstStyle/>
          <a:p>
            <a:r>
              <a:rPr lang="en-US"/>
              <a:t>What is a Recommendation system??</a:t>
            </a:r>
            <a:endParaRPr lang="en-US" dirty="0"/>
          </a:p>
        </p:txBody>
      </p:sp>
      <p:sp>
        <p:nvSpPr>
          <p:cNvPr id="3" name="Content Placeholder 2">
            <a:extLst>
              <a:ext uri="{FF2B5EF4-FFF2-40B4-BE49-F238E27FC236}">
                <a16:creationId xmlns:a16="http://schemas.microsoft.com/office/drawing/2014/main" id="{211EA7B5-1E00-4B96-BAE9-2198A06FC922}"/>
              </a:ext>
            </a:extLst>
          </p:cNvPr>
          <p:cNvSpPr>
            <a:spLocks noGrp="1"/>
          </p:cNvSpPr>
          <p:nvPr>
            <p:ph idx="1"/>
          </p:nvPr>
        </p:nvSpPr>
        <p:spPr>
          <a:xfrm>
            <a:off x="680323" y="2336872"/>
            <a:ext cx="4867038" cy="4643047"/>
          </a:xfrm>
        </p:spPr>
        <p:txBody>
          <a:bodyPr>
            <a:normAutofit/>
          </a:bodyPr>
          <a:lstStyle/>
          <a:p>
            <a:r>
              <a:rPr lang="en-US" sz="2000" dirty="0"/>
              <a:t>It a subclass of information filtering system that seeks to predict the "rating" or "preference" a user would give to an item. They are primarily used in commercial applications.</a:t>
            </a:r>
          </a:p>
          <a:p>
            <a:r>
              <a:rPr lang="en-US" sz="2000" dirty="0"/>
              <a:t>Recommender systems are utilized in a variety of areas, and are most recognized as playlist generators for video and music services like Netflix, YouTube and Spotify, product recommenders for services such as Amazon, or content recommenders for social media platforms such as Facebook </a:t>
            </a:r>
            <a:r>
              <a:rPr lang="en-US" sz="2000"/>
              <a:t>and Twitter</a:t>
            </a:r>
            <a:endParaRPr lang="en-US" sz="2000" dirty="0"/>
          </a:p>
        </p:txBody>
      </p:sp>
      <p:pic>
        <p:nvPicPr>
          <p:cNvPr id="4" name="Picture 3">
            <a:extLst>
              <a:ext uri="{FF2B5EF4-FFF2-40B4-BE49-F238E27FC236}">
                <a16:creationId xmlns:a16="http://schemas.microsoft.com/office/drawing/2014/main" id="{E5F341D0-F4B1-4181-B05F-C99D211ACE89}"/>
              </a:ext>
            </a:extLst>
          </p:cNvPr>
          <p:cNvPicPr>
            <a:picLocks noChangeAspect="1"/>
          </p:cNvPicPr>
          <p:nvPr/>
        </p:nvPicPr>
        <p:blipFill rotWithShape="1">
          <a:blip r:embed="rId2"/>
          <a:srcRect l="30930" t="22738" r="14611" b="14450"/>
          <a:stretch/>
        </p:blipFill>
        <p:spPr>
          <a:xfrm>
            <a:off x="6248400" y="2336872"/>
            <a:ext cx="5435997" cy="401312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91362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0722-B760-4569-B9C1-0E7F2F229869}"/>
              </a:ext>
            </a:extLst>
          </p:cNvPr>
          <p:cNvSpPr>
            <a:spLocks noGrp="1"/>
          </p:cNvSpPr>
          <p:nvPr>
            <p:ph type="title"/>
          </p:nvPr>
        </p:nvSpPr>
        <p:spPr/>
        <p:txBody>
          <a:bodyPr/>
          <a:lstStyle/>
          <a:p>
            <a:r>
              <a:rPr lang="en-US" dirty="0"/>
              <a:t>Types of recommendation systems</a:t>
            </a:r>
          </a:p>
        </p:txBody>
      </p:sp>
      <p:sp>
        <p:nvSpPr>
          <p:cNvPr id="3" name="Content Placeholder 2">
            <a:extLst>
              <a:ext uri="{FF2B5EF4-FFF2-40B4-BE49-F238E27FC236}">
                <a16:creationId xmlns:a16="http://schemas.microsoft.com/office/drawing/2014/main" id="{BC95136E-89CD-4774-8D8F-97CE0EB9DCAE}"/>
              </a:ext>
            </a:extLst>
          </p:cNvPr>
          <p:cNvSpPr>
            <a:spLocks noGrp="1"/>
          </p:cNvSpPr>
          <p:nvPr>
            <p:ph idx="1"/>
          </p:nvPr>
        </p:nvSpPr>
        <p:spPr>
          <a:xfrm>
            <a:off x="731992" y="2336873"/>
            <a:ext cx="9613861" cy="3599316"/>
          </a:xfrm>
        </p:spPr>
        <p:txBody>
          <a:bodyPr/>
          <a:lstStyle/>
          <a:p>
            <a:r>
              <a:rPr lang="en-US" dirty="0"/>
              <a:t>There are basically three important types of recommendation engines:</a:t>
            </a:r>
          </a:p>
          <a:p>
            <a:pPr marL="0" indent="0">
              <a:buNone/>
            </a:pPr>
            <a:r>
              <a:rPr lang="en-US" dirty="0"/>
              <a:t> 1)Collaborative filtering</a:t>
            </a:r>
          </a:p>
          <a:p>
            <a:pPr marL="0" indent="0">
              <a:buNone/>
            </a:pPr>
            <a:r>
              <a:rPr lang="en-US" dirty="0"/>
              <a:t> 2)Content-Based Filtering</a:t>
            </a:r>
          </a:p>
          <a:p>
            <a:pPr marL="0" indent="0">
              <a:buNone/>
            </a:pPr>
            <a:r>
              <a:rPr lang="en-US" dirty="0"/>
              <a:t> 3) Hybrid Recommendation Systems</a:t>
            </a:r>
          </a:p>
        </p:txBody>
      </p:sp>
      <p:pic>
        <p:nvPicPr>
          <p:cNvPr id="4" name="Picture 3">
            <a:extLst>
              <a:ext uri="{FF2B5EF4-FFF2-40B4-BE49-F238E27FC236}">
                <a16:creationId xmlns:a16="http://schemas.microsoft.com/office/drawing/2014/main" id="{0B8B7BDD-A359-478C-BA22-C7E5CD986D06}"/>
              </a:ext>
            </a:extLst>
          </p:cNvPr>
          <p:cNvPicPr/>
          <p:nvPr/>
        </p:nvPicPr>
        <p:blipFill rotWithShape="1">
          <a:blip r:embed="rId2" cstate="print">
            <a:extLst>
              <a:ext uri="{28A0092B-C50C-407E-A947-70E740481C1C}">
                <a14:useLocalDpi xmlns:a14="http://schemas.microsoft.com/office/drawing/2010/main" val="0"/>
              </a:ext>
            </a:extLst>
          </a:blip>
          <a:srcRect l="4700" t="13675" r="32693" b="16619"/>
          <a:stretch/>
        </p:blipFill>
        <p:spPr bwMode="auto">
          <a:xfrm>
            <a:off x="6451600" y="3178174"/>
            <a:ext cx="5008408" cy="28467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683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E7EA-1B24-42B3-AA9F-B07888773617}"/>
              </a:ext>
            </a:extLst>
          </p:cNvPr>
          <p:cNvSpPr>
            <a:spLocks noGrp="1"/>
          </p:cNvSpPr>
          <p:nvPr>
            <p:ph type="title"/>
          </p:nvPr>
        </p:nvSpPr>
        <p:spPr>
          <a:xfrm>
            <a:off x="680321" y="753228"/>
            <a:ext cx="9613861" cy="1080938"/>
          </a:xfrm>
        </p:spPr>
        <p:txBody>
          <a:bodyPr>
            <a:normAutofit/>
          </a:bodyPr>
          <a:lstStyle/>
          <a:p>
            <a:r>
              <a:rPr lang="en-US" dirty="0"/>
              <a:t>Content Based Recommendation system</a:t>
            </a:r>
          </a:p>
        </p:txBody>
      </p:sp>
      <p:sp>
        <p:nvSpPr>
          <p:cNvPr id="3" name="Content Placeholder 2">
            <a:extLst>
              <a:ext uri="{FF2B5EF4-FFF2-40B4-BE49-F238E27FC236}">
                <a16:creationId xmlns:a16="http://schemas.microsoft.com/office/drawing/2014/main" id="{9125A312-6D8B-40C3-AEB8-325F506205F7}"/>
              </a:ext>
            </a:extLst>
          </p:cNvPr>
          <p:cNvSpPr>
            <a:spLocks noGrp="1"/>
          </p:cNvSpPr>
          <p:nvPr>
            <p:ph idx="1"/>
          </p:nvPr>
        </p:nvSpPr>
        <p:spPr>
          <a:xfrm>
            <a:off x="680322" y="2336873"/>
            <a:ext cx="5415678" cy="3599316"/>
          </a:xfrm>
        </p:spPr>
        <p:txBody>
          <a:bodyPr>
            <a:normAutofit/>
          </a:bodyPr>
          <a:lstStyle/>
          <a:p>
            <a:r>
              <a:rPr lang="en-US" sz="1800" dirty="0"/>
              <a:t>Recommend items to customer X similar to previous items rated highly by X</a:t>
            </a:r>
          </a:p>
          <a:p>
            <a:r>
              <a:rPr lang="en-US" sz="1800" dirty="0"/>
              <a:t>Examples:</a:t>
            </a:r>
          </a:p>
          <a:p>
            <a:pPr marL="0" indent="0">
              <a:buNone/>
            </a:pPr>
            <a:r>
              <a:rPr lang="en-US" sz="1800" dirty="0"/>
              <a:t>   Movies: Same actors, directors, genre</a:t>
            </a:r>
          </a:p>
          <a:p>
            <a:pPr marL="0" indent="0">
              <a:buNone/>
            </a:pPr>
            <a:r>
              <a:rPr lang="en-US" sz="1800" dirty="0"/>
              <a:t>   </a:t>
            </a:r>
            <a:r>
              <a:rPr lang="en-US" sz="1800" dirty="0" err="1"/>
              <a:t>Linkend</a:t>
            </a:r>
            <a:r>
              <a:rPr lang="en-US" sz="1800" dirty="0"/>
              <a:t>-In: Jobs you were interested in </a:t>
            </a:r>
          </a:p>
        </p:txBody>
      </p:sp>
      <p:pic>
        <p:nvPicPr>
          <p:cNvPr id="4" name="Picture 3">
            <a:extLst>
              <a:ext uri="{FF2B5EF4-FFF2-40B4-BE49-F238E27FC236}">
                <a16:creationId xmlns:a16="http://schemas.microsoft.com/office/drawing/2014/main" id="{26A54195-B1F8-42F4-A71B-85E09D19E55D}"/>
              </a:ext>
            </a:extLst>
          </p:cNvPr>
          <p:cNvPicPr>
            <a:picLocks noChangeAspect="1"/>
          </p:cNvPicPr>
          <p:nvPr/>
        </p:nvPicPr>
        <p:blipFill rotWithShape="1">
          <a:blip r:embed="rId2"/>
          <a:srcRect l="13854" t="15377" r="23455" b="10643"/>
          <a:stretch/>
        </p:blipFill>
        <p:spPr>
          <a:xfrm>
            <a:off x="6096000" y="2481723"/>
            <a:ext cx="5578238" cy="330961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7014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68EA-33A4-41F6-B96C-90788F887912}"/>
              </a:ext>
            </a:extLst>
          </p:cNvPr>
          <p:cNvSpPr>
            <a:spLocks noGrp="1"/>
          </p:cNvSpPr>
          <p:nvPr>
            <p:ph type="title"/>
          </p:nvPr>
        </p:nvSpPr>
        <p:spPr>
          <a:xfrm>
            <a:off x="680321" y="753228"/>
            <a:ext cx="9613861" cy="1080938"/>
          </a:xfrm>
        </p:spPr>
        <p:txBody>
          <a:bodyPr>
            <a:normAutofit/>
          </a:bodyPr>
          <a:lstStyle/>
          <a:p>
            <a:r>
              <a:rPr lang="en-US" dirty="0"/>
              <a:t>Item Profiles</a:t>
            </a:r>
          </a:p>
        </p:txBody>
      </p:sp>
      <p:sp>
        <p:nvSpPr>
          <p:cNvPr id="3" name="Content Placeholder 2">
            <a:extLst>
              <a:ext uri="{FF2B5EF4-FFF2-40B4-BE49-F238E27FC236}">
                <a16:creationId xmlns:a16="http://schemas.microsoft.com/office/drawing/2014/main" id="{C0FEAE2A-EEA6-4FEC-9CC5-622C23B56CF2}"/>
              </a:ext>
            </a:extLst>
          </p:cNvPr>
          <p:cNvSpPr>
            <a:spLocks noGrp="1"/>
          </p:cNvSpPr>
          <p:nvPr>
            <p:ph idx="1"/>
          </p:nvPr>
        </p:nvSpPr>
        <p:spPr>
          <a:xfrm>
            <a:off x="680322" y="2336873"/>
            <a:ext cx="6604398" cy="3599316"/>
          </a:xfrm>
        </p:spPr>
        <p:txBody>
          <a:bodyPr>
            <a:normAutofit/>
          </a:bodyPr>
          <a:lstStyle/>
          <a:p>
            <a:r>
              <a:rPr lang="en-US" sz="2000" dirty="0"/>
              <a:t>For each item ,create an item profile</a:t>
            </a:r>
          </a:p>
          <a:p>
            <a:r>
              <a:rPr lang="en-US" sz="2000" dirty="0"/>
              <a:t>Profile is a set of features</a:t>
            </a:r>
          </a:p>
          <a:p>
            <a:pPr marL="0" indent="0">
              <a:buNone/>
            </a:pPr>
            <a:r>
              <a:rPr lang="en-US" sz="2000" dirty="0"/>
              <a:t>   1)movies: author, title, actor, director</a:t>
            </a:r>
          </a:p>
          <a:p>
            <a:pPr marL="0" indent="0">
              <a:buNone/>
            </a:pPr>
            <a:r>
              <a:rPr lang="en-US" sz="2000" dirty="0"/>
              <a:t>   2)Images, videos: meta data and tags</a:t>
            </a:r>
          </a:p>
          <a:p>
            <a:r>
              <a:rPr lang="en-US" sz="2000" dirty="0"/>
              <a:t>Convenient to think the item profile as a vector</a:t>
            </a:r>
          </a:p>
          <a:p>
            <a:pPr marL="0" indent="0">
              <a:buNone/>
            </a:pPr>
            <a:r>
              <a:rPr lang="en-US" sz="2000" dirty="0"/>
              <a:t>  1) </a:t>
            </a:r>
            <a:r>
              <a:rPr lang="en-US" sz="2000" dirty="0" err="1"/>
              <a:t>ine</a:t>
            </a:r>
            <a:r>
              <a:rPr lang="en-US" sz="2000" dirty="0"/>
              <a:t> entry per feature(ex each director, actor)</a:t>
            </a:r>
          </a:p>
          <a:p>
            <a:pPr marL="0" indent="0">
              <a:buNone/>
            </a:pPr>
            <a:r>
              <a:rPr lang="en-US" sz="2000" dirty="0"/>
              <a:t>   2)Vector might be Boolean or real valued</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DEDF9895-DAE3-4E93-9730-AC63EF606D45}"/>
              </a:ext>
            </a:extLst>
          </p:cNvPr>
          <p:cNvPicPr>
            <a:picLocks noChangeAspect="1"/>
          </p:cNvPicPr>
          <p:nvPr/>
        </p:nvPicPr>
        <p:blipFill rotWithShape="1">
          <a:blip r:embed="rId2"/>
          <a:srcRect t="17512" r="18969" b="17011"/>
          <a:stretch/>
        </p:blipFill>
        <p:spPr>
          <a:xfrm>
            <a:off x="6492240" y="2597985"/>
            <a:ext cx="5577840" cy="307709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5413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6" name="Rectangle 15">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16738F-E905-499F-AD1A-ACF05A9A93A0}"/>
              </a:ext>
            </a:extLst>
          </p:cNvPr>
          <p:cNvSpPr>
            <a:spLocks noGrp="1"/>
          </p:cNvSpPr>
          <p:nvPr>
            <p:ph type="title"/>
          </p:nvPr>
        </p:nvSpPr>
        <p:spPr>
          <a:xfrm>
            <a:off x="680321" y="753228"/>
            <a:ext cx="5632247" cy="1080938"/>
          </a:xfrm>
        </p:spPr>
        <p:txBody>
          <a:bodyPr>
            <a:normAutofit/>
          </a:bodyPr>
          <a:lstStyle/>
          <a:p>
            <a:r>
              <a:rPr lang="en-US" dirty="0"/>
              <a:t>User profile</a:t>
            </a:r>
          </a:p>
        </p:txBody>
      </p:sp>
      <p:pic>
        <p:nvPicPr>
          <p:cNvPr id="18" name="Picture 17">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5B149CCB-F4AC-480E-92EC-EF316E0B66A2}"/>
              </a:ext>
            </a:extLst>
          </p:cNvPr>
          <p:cNvSpPr>
            <a:spLocks noGrp="1"/>
          </p:cNvSpPr>
          <p:nvPr>
            <p:ph idx="1"/>
          </p:nvPr>
        </p:nvSpPr>
        <p:spPr>
          <a:xfrm>
            <a:off x="680322" y="2336873"/>
            <a:ext cx="5632246" cy="3599316"/>
          </a:xfrm>
        </p:spPr>
        <p:txBody>
          <a:bodyPr>
            <a:normAutofit/>
          </a:bodyPr>
          <a:lstStyle/>
          <a:p>
            <a:r>
              <a:rPr lang="en-US" sz="2000"/>
              <a:t>User has rated items with profiles i1,i2…in</a:t>
            </a:r>
          </a:p>
          <a:p>
            <a:r>
              <a:rPr lang="en-US" sz="2000"/>
              <a:t>Simple:weighed average of rated  item profiles</a:t>
            </a:r>
          </a:p>
          <a:p>
            <a:r>
              <a:rPr lang="en-US" sz="2000"/>
              <a:t>Variant:   Normalize weights using average rating of user</a:t>
            </a:r>
          </a:p>
        </p:txBody>
      </p:sp>
      <p:pic>
        <p:nvPicPr>
          <p:cNvPr id="7" name="Picture 6">
            <a:extLst>
              <a:ext uri="{FF2B5EF4-FFF2-40B4-BE49-F238E27FC236}">
                <a16:creationId xmlns:a16="http://schemas.microsoft.com/office/drawing/2014/main" id="{553587BF-83BF-4765-A575-E3BD47C55535}"/>
              </a:ext>
            </a:extLst>
          </p:cNvPr>
          <p:cNvPicPr>
            <a:picLocks noChangeAspect="1"/>
          </p:cNvPicPr>
          <p:nvPr/>
        </p:nvPicPr>
        <p:blipFill rotWithShape="1">
          <a:blip r:embed="rId4"/>
          <a:srcRect l="8103" r="20503" b="8919"/>
          <a:stretch/>
        </p:blipFill>
        <p:spPr>
          <a:xfrm>
            <a:off x="6927117" y="3930682"/>
            <a:ext cx="4816238" cy="2593848"/>
          </a:xfrm>
          <a:prstGeom prst="rect">
            <a:avLst/>
          </a:prstGeom>
          <a:ln>
            <a:noFill/>
          </a:ln>
          <a:effectLst>
            <a:outerShdw blurRad="76200" dist="63500" dir="5040000" algn="tl" rotWithShape="0">
              <a:srgbClr val="000000">
                <a:alpha val="41000"/>
              </a:srgbClr>
            </a:outerShdw>
          </a:effectLst>
        </p:spPr>
      </p:pic>
      <p:pic>
        <p:nvPicPr>
          <p:cNvPr id="6" name="Picture 5">
            <a:extLst>
              <a:ext uri="{FF2B5EF4-FFF2-40B4-BE49-F238E27FC236}">
                <a16:creationId xmlns:a16="http://schemas.microsoft.com/office/drawing/2014/main" id="{D794C0AC-3E46-49B2-9597-CD694193C9FA}"/>
              </a:ext>
            </a:extLst>
          </p:cNvPr>
          <p:cNvPicPr>
            <a:picLocks noChangeAspect="1"/>
          </p:cNvPicPr>
          <p:nvPr/>
        </p:nvPicPr>
        <p:blipFill rotWithShape="1">
          <a:blip r:embed="rId5"/>
          <a:srcRect l="2450" r="19108" b="23162"/>
          <a:stretch/>
        </p:blipFill>
        <p:spPr>
          <a:xfrm>
            <a:off x="6968803" y="333470"/>
            <a:ext cx="4923134" cy="285983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2581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25DE-E6B6-4F88-A641-DC4DDCBB8AE7}"/>
              </a:ext>
            </a:extLst>
          </p:cNvPr>
          <p:cNvSpPr>
            <a:spLocks noGrp="1"/>
          </p:cNvSpPr>
          <p:nvPr>
            <p:ph type="title"/>
          </p:nvPr>
        </p:nvSpPr>
        <p:spPr>
          <a:xfrm>
            <a:off x="680321" y="753228"/>
            <a:ext cx="9613861" cy="1080938"/>
          </a:xfrm>
        </p:spPr>
        <p:txBody>
          <a:bodyPr>
            <a:normAutofit/>
          </a:bodyPr>
          <a:lstStyle/>
          <a:p>
            <a:r>
              <a:rPr lang="en-US" dirty="0"/>
              <a:t>Making predictions</a:t>
            </a:r>
          </a:p>
        </p:txBody>
      </p:sp>
      <p:sp>
        <p:nvSpPr>
          <p:cNvPr id="3" name="Content Placeholder 2">
            <a:extLst>
              <a:ext uri="{FF2B5EF4-FFF2-40B4-BE49-F238E27FC236}">
                <a16:creationId xmlns:a16="http://schemas.microsoft.com/office/drawing/2014/main" id="{A229A107-ECE8-4149-9136-F67BD5A2BBEB}"/>
              </a:ext>
            </a:extLst>
          </p:cNvPr>
          <p:cNvSpPr>
            <a:spLocks noGrp="1"/>
          </p:cNvSpPr>
          <p:nvPr>
            <p:ph idx="1"/>
          </p:nvPr>
        </p:nvSpPr>
        <p:spPr>
          <a:xfrm>
            <a:off x="680322" y="2336873"/>
            <a:ext cx="4931045" cy="3599316"/>
          </a:xfrm>
        </p:spPr>
        <p:txBody>
          <a:bodyPr>
            <a:normAutofit/>
          </a:bodyPr>
          <a:lstStyle/>
          <a:p>
            <a:r>
              <a:rPr lang="en-US" sz="2000"/>
              <a:t>User profile x,Item profile I</a:t>
            </a:r>
          </a:p>
          <a:p>
            <a:r>
              <a:rPr lang="en-US" sz="2000"/>
              <a:t>Estimate U(x,i) = cos(0) =(x.i)/(|x||i|)</a:t>
            </a:r>
          </a:p>
        </p:txBody>
      </p:sp>
      <p:pic>
        <p:nvPicPr>
          <p:cNvPr id="4" name="Picture 3">
            <a:extLst>
              <a:ext uri="{FF2B5EF4-FFF2-40B4-BE49-F238E27FC236}">
                <a16:creationId xmlns:a16="http://schemas.microsoft.com/office/drawing/2014/main" id="{28ED25BF-8ED1-442B-B5B9-48DA3D3459F2}"/>
              </a:ext>
            </a:extLst>
          </p:cNvPr>
          <p:cNvPicPr>
            <a:picLocks noChangeAspect="1"/>
          </p:cNvPicPr>
          <p:nvPr/>
        </p:nvPicPr>
        <p:blipFill rotWithShape="1">
          <a:blip r:embed="rId2"/>
          <a:srcRect l="10968" t="35556" r="24489"/>
          <a:stretch/>
        </p:blipFill>
        <p:spPr>
          <a:xfrm>
            <a:off x="6326869" y="3038475"/>
            <a:ext cx="4931045" cy="244071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6054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AF88-DB3D-49A5-843C-47493454E6E9}"/>
              </a:ext>
            </a:extLst>
          </p:cNvPr>
          <p:cNvSpPr>
            <a:spLocks noGrp="1"/>
          </p:cNvSpPr>
          <p:nvPr>
            <p:ph type="title"/>
          </p:nvPr>
        </p:nvSpPr>
        <p:spPr/>
        <p:txBody>
          <a:bodyPr/>
          <a:lstStyle/>
          <a:p>
            <a:r>
              <a:rPr lang="en-US" dirty="0"/>
              <a:t>Pros of content-based filtering</a:t>
            </a:r>
          </a:p>
        </p:txBody>
      </p:sp>
      <p:sp>
        <p:nvSpPr>
          <p:cNvPr id="3" name="Content Placeholder 2">
            <a:extLst>
              <a:ext uri="{FF2B5EF4-FFF2-40B4-BE49-F238E27FC236}">
                <a16:creationId xmlns:a16="http://schemas.microsoft.com/office/drawing/2014/main" id="{83EA4BB8-8375-4492-A385-0E468403D160}"/>
              </a:ext>
            </a:extLst>
          </p:cNvPr>
          <p:cNvSpPr>
            <a:spLocks noGrp="1"/>
          </p:cNvSpPr>
          <p:nvPr>
            <p:ph idx="1"/>
          </p:nvPr>
        </p:nvSpPr>
        <p:spPr>
          <a:xfrm>
            <a:off x="680320" y="2650210"/>
            <a:ext cx="9613861" cy="5470902"/>
          </a:xfrm>
        </p:spPr>
        <p:txBody>
          <a:bodyPr>
            <a:normAutofit/>
          </a:bodyPr>
          <a:lstStyle/>
          <a:p>
            <a:r>
              <a:rPr lang="en-US" dirty="0"/>
              <a:t>No need for data on other users</a:t>
            </a:r>
          </a:p>
          <a:p>
            <a:r>
              <a:rPr lang="en-US" dirty="0"/>
              <a:t>Able to recommend to users with unique tastes</a:t>
            </a:r>
          </a:p>
          <a:p>
            <a:r>
              <a:rPr lang="en-US" dirty="0"/>
              <a:t>Explanations for recommended items</a:t>
            </a:r>
          </a:p>
          <a:p>
            <a:pPr marL="0" indent="0">
              <a:buNone/>
            </a:pPr>
            <a:r>
              <a:rPr lang="en-US" dirty="0"/>
              <a:t>   a)content features that caused an item to be recommended</a:t>
            </a:r>
          </a:p>
          <a:p>
            <a:r>
              <a:rPr lang="en-US" dirty="0"/>
              <a:t>Able to recommend new &amp; unpopular items</a:t>
            </a:r>
          </a:p>
          <a:p>
            <a:pPr marL="0" indent="0">
              <a:buNone/>
            </a:pPr>
            <a:r>
              <a:rPr lang="en-US" dirty="0"/>
              <a:t>   a) no first rater problem</a:t>
            </a:r>
          </a:p>
          <a:p>
            <a:pPr marL="0" indent="0">
              <a:buNone/>
            </a:pPr>
            <a:endParaRPr lang="en-US" dirty="0"/>
          </a:p>
        </p:txBody>
      </p:sp>
    </p:spTree>
    <p:extLst>
      <p:ext uri="{BB962C8B-B14F-4D97-AF65-F5344CB8AC3E}">
        <p14:creationId xmlns:p14="http://schemas.microsoft.com/office/powerpoint/2010/main" val="52719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BEBF-A6F1-465D-8379-B4FB2B37016E}"/>
              </a:ext>
            </a:extLst>
          </p:cNvPr>
          <p:cNvSpPr>
            <a:spLocks noGrp="1"/>
          </p:cNvSpPr>
          <p:nvPr>
            <p:ph type="title"/>
          </p:nvPr>
        </p:nvSpPr>
        <p:spPr/>
        <p:txBody>
          <a:bodyPr/>
          <a:lstStyle/>
          <a:p>
            <a:r>
              <a:rPr lang="en-US" dirty="0"/>
              <a:t>Cons: content-based approach</a:t>
            </a:r>
          </a:p>
        </p:txBody>
      </p:sp>
      <p:sp>
        <p:nvSpPr>
          <p:cNvPr id="3" name="Content Placeholder 2">
            <a:extLst>
              <a:ext uri="{FF2B5EF4-FFF2-40B4-BE49-F238E27FC236}">
                <a16:creationId xmlns:a16="http://schemas.microsoft.com/office/drawing/2014/main" id="{1B993424-C494-417B-B748-5998C196238B}"/>
              </a:ext>
            </a:extLst>
          </p:cNvPr>
          <p:cNvSpPr>
            <a:spLocks noGrp="1"/>
          </p:cNvSpPr>
          <p:nvPr>
            <p:ph idx="1"/>
          </p:nvPr>
        </p:nvSpPr>
        <p:spPr/>
        <p:txBody>
          <a:bodyPr>
            <a:normAutofit lnSpcReduction="10000"/>
          </a:bodyPr>
          <a:lstStyle/>
          <a:p>
            <a:pPr marL="0" indent="0">
              <a:buNone/>
            </a:pPr>
            <a:r>
              <a:rPr lang="en-US" dirty="0"/>
              <a:t>Cons</a:t>
            </a:r>
          </a:p>
          <a:p>
            <a:r>
              <a:rPr lang="en-US" dirty="0"/>
              <a:t>Finding the appropriate </a:t>
            </a:r>
            <a:r>
              <a:rPr lang="en-US" dirty="0" err="1"/>
              <a:t>featues</a:t>
            </a:r>
            <a:r>
              <a:rPr lang="en-US" dirty="0"/>
              <a:t> is hard(ex: </a:t>
            </a:r>
            <a:r>
              <a:rPr lang="en-US" dirty="0" err="1"/>
              <a:t>images.movies</a:t>
            </a:r>
            <a:r>
              <a:rPr lang="en-US" dirty="0"/>
              <a:t>)</a:t>
            </a:r>
          </a:p>
          <a:p>
            <a:r>
              <a:rPr lang="en-US" dirty="0"/>
              <a:t>Over specialization</a:t>
            </a:r>
          </a:p>
          <a:p>
            <a:pPr marL="0" indent="0">
              <a:buNone/>
            </a:pPr>
            <a:r>
              <a:rPr lang="en-US" dirty="0"/>
              <a:t>    a) Never recommends items outside user's content profile</a:t>
            </a:r>
          </a:p>
          <a:p>
            <a:pPr marL="0" indent="0">
              <a:buNone/>
            </a:pPr>
            <a:r>
              <a:rPr lang="en-US" dirty="0"/>
              <a:t>    b) people might have multiple interests</a:t>
            </a:r>
          </a:p>
          <a:p>
            <a:pPr marL="0" indent="0">
              <a:buNone/>
            </a:pPr>
            <a:r>
              <a:rPr lang="en-US" dirty="0"/>
              <a:t>    c) Unable to exploit quality judgements</a:t>
            </a:r>
          </a:p>
          <a:p>
            <a:r>
              <a:rPr lang="en-US" dirty="0"/>
              <a:t>Cold start problem for new users</a:t>
            </a:r>
          </a:p>
          <a:p>
            <a:pPr marL="0" indent="0">
              <a:buNone/>
            </a:pPr>
            <a:r>
              <a:rPr lang="en-US" dirty="0"/>
              <a:t>   a) how to </a:t>
            </a:r>
            <a:r>
              <a:rPr lang="en-US" dirty="0" err="1"/>
              <a:t>buld</a:t>
            </a:r>
            <a:r>
              <a:rPr lang="en-US" dirty="0"/>
              <a:t> a user profile</a:t>
            </a:r>
          </a:p>
        </p:txBody>
      </p:sp>
    </p:spTree>
    <p:extLst>
      <p:ext uri="{BB962C8B-B14F-4D97-AF65-F5344CB8AC3E}">
        <p14:creationId xmlns:p14="http://schemas.microsoft.com/office/powerpoint/2010/main" val="365796882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558</TotalTime>
  <Words>693</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Trebuchet MS</vt:lpstr>
      <vt:lpstr>Berlin</vt:lpstr>
      <vt:lpstr>Recommendation systems</vt:lpstr>
      <vt:lpstr>What is a Recommendation system??</vt:lpstr>
      <vt:lpstr>Types of recommendation systems</vt:lpstr>
      <vt:lpstr>Content Based Recommendation system</vt:lpstr>
      <vt:lpstr>Item Profiles</vt:lpstr>
      <vt:lpstr>User profile</vt:lpstr>
      <vt:lpstr>Making predictions</vt:lpstr>
      <vt:lpstr>Pros of content-based filtering</vt:lpstr>
      <vt:lpstr>Cons: content-based approach</vt:lpstr>
      <vt:lpstr>Collaborative filtering</vt:lpstr>
      <vt:lpstr>Similarity calculation</vt:lpstr>
      <vt:lpstr>Option 1: Jacard similarity </vt:lpstr>
      <vt:lpstr>Option 2:Cosine similarity</vt:lpstr>
      <vt:lpstr>Option 3: centered cosine similarity</vt:lpstr>
      <vt:lpstr>Rating Predictions </vt:lpstr>
      <vt:lpstr>Item-Item collaborative filtering</vt:lpstr>
      <vt:lpstr>Item-Item vs User-User</vt:lpstr>
      <vt:lpstr>Pros and cons of Collaborative filtering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systems</dc:title>
  <dc:creator>Kodavati, Vamsi Krishna</dc:creator>
  <cp:lastModifiedBy>Kodavati, Vamsi Krishna</cp:lastModifiedBy>
  <cp:revision>9</cp:revision>
  <dcterms:created xsi:type="dcterms:W3CDTF">2019-12-05T16:23:48Z</dcterms:created>
  <dcterms:modified xsi:type="dcterms:W3CDTF">2019-12-06T03:40:32Z</dcterms:modified>
</cp:coreProperties>
</file>